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8" r:id="rId1"/>
    <p:sldMasterId id="2147483709" r:id="rId2"/>
    <p:sldMasterId id="2147483728" r:id="rId3"/>
  </p:sldMasterIdLst>
  <p:notesMasterIdLst>
    <p:notesMasterId r:id="rId16"/>
  </p:notesMasterIdLst>
  <p:handoutMasterIdLst>
    <p:handoutMasterId r:id="rId17"/>
  </p:handoutMasterIdLst>
  <p:sldIdLst>
    <p:sldId id="591" r:id="rId4"/>
    <p:sldId id="564" r:id="rId5"/>
    <p:sldId id="568" r:id="rId6"/>
    <p:sldId id="575" r:id="rId7"/>
    <p:sldId id="565" r:id="rId8"/>
    <p:sldId id="566" r:id="rId9"/>
    <p:sldId id="544" r:id="rId10"/>
    <p:sldId id="546" r:id="rId11"/>
    <p:sldId id="587" r:id="rId12"/>
    <p:sldId id="589" r:id="rId13"/>
    <p:sldId id="592" r:id="rId14"/>
    <p:sldId id="593" r:id="rId15"/>
  </p:sldIdLst>
  <p:sldSz cx="9144000" cy="6858000" type="screen4x3"/>
  <p:notesSz cx="6934200" cy="92329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93">
          <p15:clr>
            <a:srgbClr val="A4A3A4"/>
          </p15:clr>
        </p15:guide>
        <p15:guide id="2" orient="horz" pos="3999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8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  <a:srgbClr val="0F4F97"/>
    <a:srgbClr val="F6CE86"/>
    <a:srgbClr val="AEF8E5"/>
    <a:srgbClr val="0A8464"/>
    <a:srgbClr val="0DB78A"/>
    <a:srgbClr val="D68F10"/>
    <a:srgbClr val="F1B13D"/>
    <a:srgbClr val="10D6A2"/>
    <a:srgbClr val="2DEF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13" autoAdjust="0"/>
    <p:restoredTop sz="89116" autoAdjust="0"/>
  </p:normalViewPr>
  <p:slideViewPr>
    <p:cSldViewPr snapToGrid="0">
      <p:cViewPr varScale="1">
        <p:scale>
          <a:sx n="180" d="100"/>
          <a:sy n="180" d="100"/>
        </p:scale>
        <p:origin x="768" y="192"/>
      </p:cViewPr>
      <p:guideLst>
        <p:guide orient="horz" pos="993"/>
        <p:guide orient="horz" pos="399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Objects="1">
      <p:cViewPr varScale="1">
        <p:scale>
          <a:sx n="165" d="100"/>
          <a:sy n="165" d="100"/>
        </p:scale>
        <p:origin x="-5256" y="-112"/>
      </p:cViewPr>
      <p:guideLst>
        <p:guide orient="horz" pos="2908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645"/>
          </a:xfrm>
          <a:prstGeom prst="rect">
            <a:avLst/>
          </a:prstGeom>
        </p:spPr>
        <p:txBody>
          <a:bodyPr vert="horz" lIns="92371" tIns="46186" rIns="92371" bIns="46186" rtlCol="0"/>
          <a:lstStyle>
            <a:lvl1pPr algn="l">
              <a:defRPr sz="11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775" y="0"/>
            <a:ext cx="3004820" cy="461645"/>
          </a:xfrm>
          <a:prstGeom prst="rect">
            <a:avLst/>
          </a:prstGeom>
        </p:spPr>
        <p:txBody>
          <a:bodyPr vert="horz" lIns="92371" tIns="46186" rIns="92371" bIns="46186" rtlCol="0"/>
          <a:lstStyle>
            <a:lvl1pPr algn="r">
              <a:defRPr sz="1100"/>
            </a:lvl1pPr>
          </a:lstStyle>
          <a:p>
            <a:fld id="{7A1D2F2F-8618-2143-A89B-2D6D3F007EBC}" type="datetimeFigureOut">
              <a:rPr lang="en-US" smtClean="0">
                <a:latin typeface="Arial"/>
              </a:rPr>
              <a:pPr/>
              <a:t>5/21/21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69653"/>
            <a:ext cx="3004820" cy="461645"/>
          </a:xfrm>
          <a:prstGeom prst="rect">
            <a:avLst/>
          </a:prstGeom>
        </p:spPr>
        <p:txBody>
          <a:bodyPr vert="horz" lIns="92371" tIns="46186" rIns="92371" bIns="46186" rtlCol="0" anchor="b"/>
          <a:lstStyle>
            <a:lvl1pPr algn="l">
              <a:defRPr sz="11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775" y="8769653"/>
            <a:ext cx="3004820" cy="461645"/>
          </a:xfrm>
          <a:prstGeom prst="rect">
            <a:avLst/>
          </a:prstGeom>
        </p:spPr>
        <p:txBody>
          <a:bodyPr vert="horz" lIns="92371" tIns="46186" rIns="92371" bIns="46186" rtlCol="0" anchor="b"/>
          <a:lstStyle>
            <a:lvl1pPr algn="r">
              <a:defRPr sz="1100"/>
            </a:lvl1pPr>
          </a:lstStyle>
          <a:p>
            <a:fld id="{CE221CE3-F987-1944-AB66-8BE5522C5EC6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2848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645"/>
          </a:xfrm>
          <a:prstGeom prst="rect">
            <a:avLst/>
          </a:prstGeom>
        </p:spPr>
        <p:txBody>
          <a:bodyPr vert="horz" lIns="92371" tIns="46186" rIns="92371" bIns="46186" rtlCol="0"/>
          <a:lstStyle>
            <a:lvl1pPr algn="l">
              <a:defRPr sz="11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1645"/>
          </a:xfrm>
          <a:prstGeom prst="rect">
            <a:avLst/>
          </a:prstGeom>
        </p:spPr>
        <p:txBody>
          <a:bodyPr vert="horz" lIns="92371" tIns="46186" rIns="92371" bIns="46186" rtlCol="0"/>
          <a:lstStyle>
            <a:lvl1pPr algn="r">
              <a:defRPr sz="1100">
                <a:latin typeface="Arial"/>
              </a:defRPr>
            </a:lvl1pPr>
          </a:lstStyle>
          <a:p>
            <a:fld id="{D8B0A143-2353-BE4A-A6C4-57C9AE3FBC68}" type="datetimeFigureOut">
              <a:rPr lang="en-US" smtClean="0"/>
              <a:pPr/>
              <a:t>5/21/21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8875" y="692150"/>
            <a:ext cx="4616450" cy="3462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71" tIns="46186" rIns="92371" bIns="4618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385628"/>
            <a:ext cx="5547360" cy="4154805"/>
          </a:xfrm>
          <a:prstGeom prst="rect">
            <a:avLst/>
          </a:prstGeom>
        </p:spPr>
        <p:txBody>
          <a:bodyPr vert="horz" lIns="92371" tIns="46186" rIns="92371" bIns="4618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9653"/>
            <a:ext cx="3004820" cy="461645"/>
          </a:xfrm>
          <a:prstGeom prst="rect">
            <a:avLst/>
          </a:prstGeom>
        </p:spPr>
        <p:txBody>
          <a:bodyPr vert="horz" lIns="92371" tIns="46186" rIns="92371" bIns="46186" rtlCol="0" anchor="b"/>
          <a:lstStyle>
            <a:lvl1pPr algn="l">
              <a:defRPr sz="11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69653"/>
            <a:ext cx="3004820" cy="461645"/>
          </a:xfrm>
          <a:prstGeom prst="rect">
            <a:avLst/>
          </a:prstGeom>
        </p:spPr>
        <p:txBody>
          <a:bodyPr vert="horz" lIns="92371" tIns="46186" rIns="92371" bIns="46186" rtlCol="0" anchor="b"/>
          <a:lstStyle>
            <a:lvl1pPr algn="r">
              <a:defRPr sz="1100">
                <a:latin typeface="Arial"/>
              </a:defRPr>
            </a:lvl1pPr>
          </a:lstStyle>
          <a:p>
            <a:fld id="{4CFDF800-FE0E-A944-8AC1-D57C07B352F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650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F47DCC-891C-584F-A556-0E3350963AE2}" type="slidenum">
              <a:rPr lang="en-US">
                <a:latin typeface="Arial" charset="0"/>
                <a:ea typeface="ＭＳ Ｐゴシック" charset="-128"/>
                <a:cs typeface="ＭＳ Ｐゴシック" charset="-128"/>
              </a:rPr>
              <a:pPr/>
              <a:t>7</a:t>
            </a:fld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0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F47DCC-891C-584F-A556-0E3350963AE2}" type="slidenum">
              <a:rPr lang="en-US">
                <a:latin typeface="Arial" charset="0"/>
                <a:ea typeface="ＭＳ Ｐゴシック" charset="-128"/>
                <a:cs typeface="ＭＳ Ｐゴシック" charset="-128"/>
              </a:rPr>
              <a:pPr/>
              <a:t>8</a:t>
            </a:fld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0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>
              <a:latin typeface="Times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3065028"/>
            <a:ext cx="3417506" cy="3792972"/>
          </a:xfrm>
          <a:prstGeom prst="rect">
            <a:avLst/>
          </a:prstGeom>
          <a:solidFill>
            <a:srgbClr val="0F4F9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743918"/>
            <a:ext cx="8229600" cy="986725"/>
          </a:xfrm>
        </p:spPr>
        <p:txBody>
          <a:bodyPr/>
          <a:lstStyle>
            <a:lvl1pPr>
              <a:lnSpc>
                <a:spcPts val="3800"/>
              </a:lnSpc>
              <a:defRPr b="0" i="1">
                <a:solidFill>
                  <a:srgbClr val="0F4F97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52275" y="1733685"/>
            <a:ext cx="5434199" cy="369888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buNone/>
              <a:defRPr sz="2000"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/>
          <a:srcRect l="949"/>
          <a:stretch/>
        </p:blipFill>
        <p:spPr bwMode="auto">
          <a:xfrm>
            <a:off x="3497385" y="3062287"/>
            <a:ext cx="5646615" cy="379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 userDrawn="1"/>
        </p:nvSpPr>
        <p:spPr>
          <a:xfrm>
            <a:off x="44879" y="5974520"/>
            <a:ext cx="3351463" cy="60170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algn="l" defTabSz="457200" rtl="0" eaLnBrk="1" latinLnBrk="0" hangingPunct="1">
              <a:lnSpc>
                <a:spcPct val="90000"/>
              </a:lnSpc>
              <a:spcAft>
                <a:spcPts val="300"/>
              </a:spcAft>
            </a:pPr>
            <a:r>
              <a:rPr lang="en-US" sz="10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LLNL-PRES-XXXXXX</a:t>
            </a:r>
          </a:p>
          <a:p>
            <a:pPr marL="0" algn="l" defTabSz="457200" rtl="0" eaLnBrk="1" latinLnBrk="0" hangingPunct="1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This work was performed under the auspices of the</a:t>
            </a:r>
            <a:r>
              <a:rPr lang="en-US" sz="800" kern="1200" baseline="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U.S. Department </a:t>
            </a:r>
            <a:br>
              <a:rPr lang="en-US" sz="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</a:br>
            <a:r>
              <a:rPr lang="en-US" sz="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of Energy by Lawrence Livermore National Laboratory under Contract </a:t>
            </a:r>
            <a:br>
              <a:rPr lang="en-US" sz="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</a:br>
            <a:r>
              <a:rPr lang="en-US" sz="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DE-AC52-07NA27344.</a:t>
            </a:r>
            <a:r>
              <a:rPr lang="en-US" sz="800" kern="1200" baseline="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Lawrence Livermore National Security, LLC</a:t>
            </a:r>
          </a:p>
        </p:txBody>
      </p:sp>
      <p:pic>
        <p:nvPicPr>
          <p:cNvPr id="16" name="Picture 15" descr="LLNL_Logo_WHT-LR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876" y="3220532"/>
            <a:ext cx="2240285" cy="37795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9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end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LNL_Logo_WHT-LR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852" y="5437487"/>
            <a:ext cx="3602498" cy="60776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6677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3065028"/>
            <a:ext cx="3417506" cy="3792972"/>
          </a:xfrm>
          <a:prstGeom prst="rect">
            <a:avLst/>
          </a:prstGeom>
          <a:solidFill>
            <a:srgbClr val="0F4F9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743918"/>
            <a:ext cx="8229600" cy="986725"/>
          </a:xfrm>
        </p:spPr>
        <p:txBody>
          <a:bodyPr/>
          <a:lstStyle>
            <a:lvl1pPr>
              <a:lnSpc>
                <a:spcPts val="3800"/>
              </a:lnSpc>
              <a:defRPr b="0" i="1">
                <a:solidFill>
                  <a:srgbClr val="0F4F97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52275" y="1733685"/>
            <a:ext cx="5434199" cy="369888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buNone/>
              <a:defRPr sz="2000"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/>
          <a:srcRect l="949"/>
          <a:stretch/>
        </p:blipFill>
        <p:spPr bwMode="auto">
          <a:xfrm>
            <a:off x="3497385" y="3062287"/>
            <a:ext cx="5646615" cy="379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 userDrawn="1"/>
        </p:nvSpPr>
        <p:spPr>
          <a:xfrm>
            <a:off x="68385" y="5974520"/>
            <a:ext cx="3327957" cy="603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algn="l" defTabSz="457200" rtl="0" eaLnBrk="1" latinLnBrk="0" hangingPunct="1">
              <a:lnSpc>
                <a:spcPct val="90000"/>
              </a:lnSpc>
              <a:spcAft>
                <a:spcPts val="300"/>
              </a:spcAft>
            </a:pPr>
            <a:r>
              <a:rPr lang="en-US" sz="10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LLNL-PRES-XXXXXX</a:t>
            </a:r>
          </a:p>
          <a:p>
            <a:pPr marL="0" algn="l" defTabSz="457200" rtl="0" eaLnBrk="1" latinLnBrk="0" hangingPunct="1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This work was performed under the auspices of the</a:t>
            </a:r>
            <a:r>
              <a:rPr lang="en-US" sz="800" kern="1200" baseline="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U.S. Department </a:t>
            </a:r>
            <a:br>
              <a:rPr lang="en-US" sz="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</a:br>
            <a:r>
              <a:rPr lang="en-US" sz="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of Energy by Lawrence Livermore National Laboratory under contract </a:t>
            </a:r>
            <a:br>
              <a:rPr lang="en-US" sz="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</a:br>
            <a:r>
              <a:rPr lang="en-US" sz="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DE-AC52-07NA27344.</a:t>
            </a:r>
            <a:r>
              <a:rPr lang="en-US" sz="800" kern="1200" baseline="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Lawrence Livermore National Security, LLC</a:t>
            </a:r>
          </a:p>
        </p:txBody>
      </p:sp>
      <p:pic>
        <p:nvPicPr>
          <p:cNvPr id="16" name="Picture 15" descr="LLNL_Logo_WHT-LR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876" y="3220532"/>
            <a:ext cx="2240285" cy="3779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20136"/>
            <a:ext cx="8229600" cy="1251062"/>
          </a:xfrm>
          <a:prstGeom prst="rect">
            <a:avLst/>
          </a:prstGeom>
          <a:effectLst/>
        </p:spPr>
        <p:txBody>
          <a:bodyPr vert="horz" lIns="91440" rIns="45720" rtlCol="0" anchor="b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left-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>
              <a:lnSpc>
                <a:spcPts val="3800"/>
              </a:lnSpc>
              <a:defRPr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566863"/>
            <a:ext cx="3968496" cy="4751357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right-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ts val="3800"/>
              </a:lnSpc>
              <a:defRPr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727275" y="1566863"/>
            <a:ext cx="3968496" cy="4751357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side-by-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ts val="3800"/>
              </a:lnSpc>
              <a:defRPr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5826" y="1566863"/>
            <a:ext cx="3968496" cy="4751357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718649" y="1566863"/>
            <a:ext cx="3968496" cy="4751357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with Qua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4575089" y="1653591"/>
            <a:ext cx="3959225" cy="2101328"/>
          </a:xfrm>
          <a:effectLst/>
        </p:spPr>
        <p:txBody>
          <a:bodyPr/>
          <a:lstStyle>
            <a:lvl1pPr marL="288925" indent="-169863">
              <a:defRPr sz="1400"/>
            </a:lvl1pPr>
            <a:lvl2pPr marL="460375" indent="-171450">
              <a:defRPr sz="1400"/>
            </a:lvl2pPr>
            <a:lvl3pPr marL="685800" indent="-225425">
              <a:defRPr sz="1200"/>
            </a:lvl3pPr>
            <a:lvl4pPr marL="858838" indent="-173038">
              <a:defRPr sz="1200"/>
            </a:lvl4pPr>
            <a:lvl5pPr marL="1030288" indent="-171450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 bwMode="auto">
          <a:xfrm rot="5400000">
            <a:off x="2153528" y="3920602"/>
            <a:ext cx="4722647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3961A7">
                <a:alpha val="43000"/>
              </a:srgbClr>
            </a:outerShdw>
          </a:effectLst>
        </p:spPr>
      </p:cxnSp>
      <p:cxnSp>
        <p:nvCxnSpPr>
          <p:cNvPr id="6" name="Straight Connector 5"/>
          <p:cNvCxnSpPr/>
          <p:nvPr userDrawn="1"/>
        </p:nvCxnSpPr>
        <p:spPr bwMode="auto">
          <a:xfrm>
            <a:off x="469900" y="3873981"/>
            <a:ext cx="82296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3961A7">
                <a:alpha val="43000"/>
              </a:srgbClr>
            </a:outerShdw>
          </a:effectLst>
        </p:spPr>
      </p:cxnSp>
      <p:sp>
        <p:nvSpPr>
          <p:cNvPr id="7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69900" y="1653591"/>
            <a:ext cx="3959225" cy="2101328"/>
          </a:xfrm>
          <a:effectLst/>
        </p:spPr>
        <p:txBody>
          <a:bodyPr/>
          <a:lstStyle>
            <a:lvl1pPr marL="288925" indent="-169863">
              <a:defRPr sz="1400"/>
            </a:lvl1pPr>
            <a:lvl2pPr marL="460375" indent="-171450">
              <a:defRPr sz="1400"/>
            </a:lvl2pPr>
            <a:lvl3pPr marL="685800" indent="-225425">
              <a:defRPr sz="1200"/>
            </a:lvl3pPr>
            <a:lvl4pPr marL="858838" indent="-173038">
              <a:defRPr sz="1200"/>
            </a:lvl4pPr>
            <a:lvl5pPr marL="1030288" indent="-171450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4575089" y="4021969"/>
            <a:ext cx="3959225" cy="2101328"/>
          </a:xfrm>
          <a:effectLst/>
        </p:spPr>
        <p:txBody>
          <a:bodyPr/>
          <a:lstStyle>
            <a:lvl1pPr marL="288925" indent="-169863">
              <a:defRPr sz="1400"/>
            </a:lvl1pPr>
            <a:lvl2pPr marL="460375" indent="-171450">
              <a:defRPr sz="1400"/>
            </a:lvl2pPr>
            <a:lvl3pPr marL="685800" indent="-225425">
              <a:defRPr sz="1200"/>
            </a:lvl3pPr>
            <a:lvl4pPr marL="858838" indent="-173038">
              <a:defRPr sz="1200"/>
            </a:lvl4pPr>
            <a:lvl5pPr marL="1030288" indent="-171450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469900" y="4021969"/>
            <a:ext cx="3959225" cy="2101328"/>
          </a:xfrm>
          <a:effectLst/>
        </p:spPr>
        <p:txBody>
          <a:bodyPr/>
          <a:lstStyle>
            <a:lvl1pPr marL="288925" indent="-169863">
              <a:defRPr sz="1400"/>
            </a:lvl1pPr>
            <a:lvl2pPr marL="460375" indent="-171450">
              <a:defRPr sz="1400"/>
            </a:lvl2pPr>
            <a:lvl3pPr marL="685800" indent="-225425">
              <a:defRPr sz="1200"/>
            </a:lvl3pPr>
            <a:lvl4pPr marL="858838" indent="-173038">
              <a:defRPr sz="1200"/>
            </a:lvl4pPr>
            <a:lvl5pPr marL="1030288" indent="-171450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ull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34904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220136"/>
            <a:ext cx="9143999" cy="1251062"/>
          </a:xfr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000000">
                  <a:alpha val="0"/>
                </a:srgbClr>
              </a:gs>
              <a:gs pos="78000">
                <a:srgbClr val="FFFFFF">
                  <a:alpha val="59000"/>
                </a:srgbClr>
              </a:gs>
            </a:gsLst>
            <a:lin ang="0" scaled="1"/>
            <a:tileRect/>
          </a:gradFill>
          <a:effectLst/>
        </p:spPr>
        <p:txBody>
          <a:bodyPr vert="horz" lIns="457200" rIns="45720" rtlCol="0" anchor="b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 marL="233363" indent="0">
              <a:lnSpc>
                <a:spcPts val="3800"/>
              </a:lnSpc>
              <a:def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14A8F"/>
                </a:solidFill>
                <a:effectLst/>
                <a:uLnTx/>
                <a:uFillTx/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34904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end page">
    <p:bg>
      <p:bgPr>
        <a:solidFill>
          <a:srgbClr val="0F4F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LNL_Logo_WHT-LR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852" y="5437487"/>
            <a:ext cx="3602498" cy="6077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DEBF-2088-9846-9D31-CDC738CD2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20815-CC77-6D49-B858-B0DCCC235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0182F-9558-834A-919D-6237121DE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6AEEB-475D-DD46-9B1C-CBCC1A09E820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BE8EE-754E-3443-A257-36CB65B01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2F6E9-3D08-8F49-9EEF-44CB300DF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6919-2C7E-9243-B876-B9C6B4FE3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742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445E8-9CAA-6F43-B943-17BDE3BD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0668E-E271-B24B-8FDB-FE4A6E463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8DBB8-585E-3444-93D8-3EC6A2E0B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6AEEB-475D-DD46-9B1C-CBCC1A09E820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5BD77-A71B-6646-855E-2A33FC23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89BF3-DFA2-8D41-BC1F-3E142ED2B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6919-2C7E-9243-B876-B9C6B4FE3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341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17FB-7F31-C54B-95C4-EA4C421F4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64FEA-A6FB-7045-AD13-06FDA08A8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788CD-0EE1-054C-80A4-BD6599D9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6AEEB-475D-DD46-9B1C-CBCC1A09E820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AD0E0-1736-404F-8514-BD868E4AE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EAE84-18F9-E045-B464-F61666C4F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6919-2C7E-9243-B876-B9C6B4FE3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714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57D71-FE9E-A343-B175-2DF011729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C27B2-B382-1443-82F2-5DD789295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8C846A-C0BC-164B-8182-426CE6B73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98418-F0E7-1F46-B291-23E48C3A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6AEEB-475D-DD46-9B1C-CBCC1A09E820}" type="datetimeFigureOut">
              <a:rPr lang="en-US" smtClean="0"/>
              <a:t>5/21/21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1D00A-D62E-AC46-B857-A894DBC68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AC30D-A884-C44E-8F53-26514AD7C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6919-2C7E-9243-B876-B9C6B4FE3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750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3B076-B3CF-874C-ADFC-F59300CAB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96D7CB-7F85-284A-8439-F0FB7C0AB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041FC-2EC2-614D-BFB7-B64CB13E9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530D65-32B2-7E42-9463-C6DD343D88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13B7F6-163E-684C-8188-82495E642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CF4043-F87A-6D4E-AB81-804CEEB5F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6AEEB-475D-DD46-9B1C-CBCC1A09E820}" type="datetimeFigureOut">
              <a:rPr lang="en-US" smtClean="0"/>
              <a:t>5/21/21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EA61CB-7515-394B-9088-67F41B2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5385DB-5557-5B48-8188-92A8F3D88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6919-2C7E-9243-B876-B9C6B4FE3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416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F638-6D2B-6447-BBB2-0C4F24972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87EB32-FF38-2348-8A35-2793EF40C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6AEEB-475D-DD46-9B1C-CBCC1A09E820}" type="datetimeFigureOut">
              <a:rPr lang="en-US" smtClean="0"/>
              <a:t>5/21/21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A0D10C-CB63-8848-9B93-B6582F6BA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D0A051-8BD0-DF40-84BB-4428236F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6919-2C7E-9243-B876-B9C6B4FE3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93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20136"/>
            <a:ext cx="8229600" cy="1251062"/>
          </a:xfrm>
          <a:prstGeom prst="rect">
            <a:avLst/>
          </a:prstGeom>
          <a:effectLst/>
        </p:spPr>
        <p:txBody>
          <a:bodyPr vert="horz" lIns="91440" rIns="45720" rtlCol="0" anchor="b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5A37B1-8B86-3943-801E-567FBCC0E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6AEEB-475D-DD46-9B1C-CBCC1A09E820}" type="datetimeFigureOut">
              <a:rPr lang="en-US" smtClean="0"/>
              <a:t>5/21/21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4E1BB7-09EA-3540-8421-D372C57CB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8817C-1D3F-AD4E-A163-15A368E9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6919-2C7E-9243-B876-B9C6B4FE3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954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F8C3-43A1-6F4F-BAC8-623BAFDBB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8171D-818C-9549-925F-44DF57C61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7E1A9A-939E-8847-BEF9-4754D9A93D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A98E6-3C34-E14C-A304-FC529D450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6AEEB-475D-DD46-9B1C-CBCC1A09E820}" type="datetimeFigureOut">
              <a:rPr lang="en-US" smtClean="0"/>
              <a:t>5/21/21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72C08-3C0C-C742-A749-776AEBB6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67C33-F2BB-0444-BEE3-9EA41C02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6919-2C7E-9243-B876-B9C6B4FE3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820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BCA9A-FE33-9F4E-96BB-0A361E848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94F76A-9546-6F4B-939D-D185BF7EF2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84C69-965E-3A41-9D3B-03865E35E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8701A-D7CC-8540-8B02-CF1ACB71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6AEEB-475D-DD46-9B1C-CBCC1A09E820}" type="datetimeFigureOut">
              <a:rPr lang="en-US" smtClean="0"/>
              <a:t>5/21/21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901A8-0BAD-6F4D-9E68-0F4A075B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7C9EDA-16F5-FA45-960D-05EBEEB0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6919-2C7E-9243-B876-B9C6B4FE3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25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02858-0BA3-2E48-B03A-4B6EBAB7A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7444D5-0E34-BD43-8B0B-5AD67D748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E8787-71FE-1C41-A628-B35000DD3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6AEEB-475D-DD46-9B1C-CBCC1A09E820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60657-57EE-1B49-A44C-A7F8BAC7B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671B7-332F-234B-9347-217E3023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6919-2C7E-9243-B876-B9C6B4FE3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327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45549A-6EC7-F94C-9019-AF8C653DC4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65DC59-8E01-B343-9895-4A9C797D5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42F3E-50A4-8348-B51D-D2F3FA390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6AEEB-475D-DD46-9B1C-CBCC1A09E820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68EC5-4955-C84C-911E-E3B4E3CC9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4E7B6-AA54-7947-869A-F65EC1AF9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6919-2C7E-9243-B876-B9C6B4FE3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03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left-side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ts val="38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566863"/>
            <a:ext cx="3968496" cy="4751357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right-side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ts val="38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727275" y="1566863"/>
            <a:ext cx="3968496" cy="4751357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side-by-side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ts val="38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5826" y="1566863"/>
            <a:ext cx="3968496" cy="4751357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718649" y="1566863"/>
            <a:ext cx="3968496" cy="4751357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with Qua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4575089" y="1653591"/>
            <a:ext cx="3959225" cy="2101328"/>
          </a:xfrm>
          <a:effectLst/>
        </p:spPr>
        <p:txBody>
          <a:bodyPr/>
          <a:lstStyle>
            <a:lvl1pPr marL="288925" indent="-169863">
              <a:defRPr sz="1400"/>
            </a:lvl1pPr>
            <a:lvl2pPr marL="460375" indent="-171450">
              <a:defRPr sz="1400"/>
            </a:lvl2pPr>
            <a:lvl3pPr marL="685800" indent="-225425">
              <a:defRPr sz="1200"/>
            </a:lvl3pPr>
            <a:lvl4pPr marL="858838" indent="-173038">
              <a:defRPr sz="1200"/>
            </a:lvl4pPr>
            <a:lvl5pPr marL="1030288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 bwMode="auto">
          <a:xfrm rot="5400000">
            <a:off x="2153528" y="3920602"/>
            <a:ext cx="4722647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3961A7">
                <a:alpha val="43000"/>
              </a:srgbClr>
            </a:outerShdw>
          </a:effectLst>
        </p:spPr>
      </p:cxnSp>
      <p:cxnSp>
        <p:nvCxnSpPr>
          <p:cNvPr id="6" name="Straight Connector 5"/>
          <p:cNvCxnSpPr/>
          <p:nvPr userDrawn="1"/>
        </p:nvCxnSpPr>
        <p:spPr bwMode="auto">
          <a:xfrm>
            <a:off x="469900" y="3873981"/>
            <a:ext cx="82296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3961A7">
                <a:alpha val="43000"/>
              </a:srgbClr>
            </a:outerShdw>
          </a:effectLst>
        </p:spPr>
      </p:cxnSp>
      <p:sp>
        <p:nvSpPr>
          <p:cNvPr id="7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69900" y="1653591"/>
            <a:ext cx="3959225" cy="2101328"/>
          </a:xfrm>
          <a:effectLst/>
        </p:spPr>
        <p:txBody>
          <a:bodyPr/>
          <a:lstStyle>
            <a:lvl1pPr marL="288925" indent="-169863">
              <a:defRPr sz="1400"/>
            </a:lvl1pPr>
            <a:lvl2pPr marL="460375" indent="-171450">
              <a:defRPr sz="1400"/>
            </a:lvl2pPr>
            <a:lvl3pPr marL="685800" indent="-225425">
              <a:defRPr sz="1200"/>
            </a:lvl3pPr>
            <a:lvl4pPr marL="858838" indent="-173038">
              <a:defRPr sz="1200"/>
            </a:lvl4pPr>
            <a:lvl5pPr marL="1030288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4575089" y="4021969"/>
            <a:ext cx="3959225" cy="2101328"/>
          </a:xfrm>
          <a:effectLst/>
        </p:spPr>
        <p:txBody>
          <a:bodyPr/>
          <a:lstStyle>
            <a:lvl1pPr marL="288925" indent="-169863">
              <a:defRPr sz="1400"/>
            </a:lvl1pPr>
            <a:lvl2pPr marL="460375" indent="-171450">
              <a:defRPr sz="1400"/>
            </a:lvl2pPr>
            <a:lvl3pPr marL="685800" indent="-225425">
              <a:defRPr sz="1200"/>
            </a:lvl3pPr>
            <a:lvl4pPr marL="858838" indent="-173038">
              <a:defRPr sz="1200"/>
            </a:lvl4pPr>
            <a:lvl5pPr marL="1030288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469900" y="4021969"/>
            <a:ext cx="3959225" cy="2101328"/>
          </a:xfrm>
          <a:effectLst/>
        </p:spPr>
        <p:txBody>
          <a:bodyPr/>
          <a:lstStyle>
            <a:lvl1pPr marL="288925" indent="-169863">
              <a:defRPr sz="1400"/>
            </a:lvl1pPr>
            <a:lvl2pPr marL="460375" indent="-171450">
              <a:defRPr sz="1400"/>
            </a:lvl2pPr>
            <a:lvl3pPr marL="685800" indent="-225425">
              <a:defRPr sz="1200"/>
            </a:lvl3pPr>
            <a:lvl4pPr marL="858838" indent="-173038">
              <a:defRPr sz="1200"/>
            </a:lvl4pPr>
            <a:lvl5pPr marL="1030288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ull Image with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34904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220136"/>
            <a:ext cx="9143999" cy="1251062"/>
          </a:xfr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000000">
                  <a:alpha val="0"/>
                </a:srgbClr>
              </a:gs>
              <a:gs pos="78000">
                <a:srgbClr val="FFFFFF">
                  <a:alpha val="59000"/>
                </a:srgbClr>
              </a:gs>
            </a:gsLst>
            <a:lin ang="0" scaled="1"/>
            <a:tileRect/>
          </a:gradFill>
          <a:effectLst/>
        </p:spPr>
        <p:txBody>
          <a:bodyPr vert="horz" lIns="457200" rIns="45720" rtlCol="0" anchor="b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 marL="233363" indent="0">
              <a:lnSpc>
                <a:spcPts val="3800"/>
              </a:lnSpc>
              <a:def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14A8F"/>
                </a:solidFill>
                <a:effectLst/>
                <a:uLnTx/>
                <a:uFillTx/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ull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34904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6355080"/>
            <a:ext cx="9144000" cy="502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0136"/>
            <a:ext cx="8229600" cy="1251062"/>
          </a:xfrm>
          <a:prstGeom prst="rect">
            <a:avLst/>
          </a:prstGeom>
          <a:effectLst/>
        </p:spPr>
        <p:txBody>
          <a:bodyPr vert="horz" lIns="91440" rIns="45720" rtlCol="0" anchor="b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66863"/>
            <a:ext cx="8229600" cy="4751357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1" y="635508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Arial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379731" y="6492857"/>
            <a:ext cx="305254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124A91"/>
                </a:solidFill>
                <a:latin typeface="Arial Narrow" pitchFamily="-80" charset="0"/>
              </a:rPr>
              <a:t>Lawrence Livermore National Laboratory</a:t>
            </a:r>
          </a:p>
        </p:txBody>
      </p:sp>
      <p:pic>
        <p:nvPicPr>
          <p:cNvPr id="13" name="Picture 21" descr="lab_icon_no_box_blue_rgb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8480166" y="6535024"/>
            <a:ext cx="231880" cy="211357"/>
          </a:xfrm>
          <a:prstGeom prst="rect">
            <a:avLst/>
          </a:prstGeom>
          <a:noFill/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2" r:id="rId2"/>
    <p:sldLayoutId id="2147483691" r:id="rId3"/>
    <p:sldLayoutId id="2147483703" r:id="rId4"/>
    <p:sldLayoutId id="2147483705" r:id="rId5"/>
    <p:sldLayoutId id="2147483706" r:id="rId6"/>
    <p:sldLayoutId id="2147483702" r:id="rId7"/>
    <p:sldLayoutId id="2147483698" r:id="rId8"/>
    <p:sldLayoutId id="2147483707" r:id="rId9"/>
    <p:sldLayoutId id="2147483699" r:id="rId10"/>
    <p:sldLayoutId id="2147483708" r:id="rId11"/>
    <p:sldLayoutId id="2147483721" r:id="rId12"/>
  </p:sldLayoutIdLst>
  <p:hf hdr="0" ftr="0" dt="0"/>
  <p:txStyles>
    <p:titleStyle>
      <a:lvl1pPr algn="l" rtl="0" eaLnBrk="1" latinLnBrk="0" hangingPunct="1">
        <a:lnSpc>
          <a:spcPct val="100000"/>
        </a:lnSpc>
        <a:spcBef>
          <a:spcPct val="0"/>
        </a:spcBef>
        <a:buNone/>
        <a:defRPr kumimoji="0" sz="3600" b="1" kern="1200">
          <a:solidFill>
            <a:srgbClr val="214A8F"/>
          </a:solidFill>
          <a:effectLst/>
          <a:latin typeface="Arial"/>
          <a:ea typeface="+mj-ea"/>
          <a:cs typeface="Arial"/>
        </a:defRPr>
      </a:lvl1pPr>
    </p:titleStyle>
    <p:bodyStyle>
      <a:lvl1pPr marL="400050" indent="-280988" algn="l" rtl="0" eaLnBrk="1" latinLnBrk="0" hangingPunct="1">
        <a:spcBef>
          <a:spcPts val="1200"/>
        </a:spcBef>
        <a:spcAft>
          <a:spcPts val="600"/>
        </a:spcAft>
        <a:buClr>
          <a:srgbClr val="0D5097"/>
        </a:buClr>
        <a:buSzPct val="90000"/>
        <a:buFont typeface="Wingdings" charset="2"/>
        <a:buChar char="§"/>
        <a:defRPr kumimoji="0"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628650" indent="-215900" algn="l" rtl="0" eaLnBrk="1" latinLnBrk="0" hangingPunct="1">
        <a:spcBef>
          <a:spcPts val="0"/>
        </a:spcBef>
        <a:spcAft>
          <a:spcPts val="600"/>
        </a:spcAft>
        <a:buClrTx/>
        <a:buSzPct val="90000"/>
        <a:buFont typeface="Arial"/>
        <a:buChar char="•"/>
        <a:defRPr kumimoji="0"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027113" indent="-342900" algn="l" rtl="0" eaLnBrk="1" latinLnBrk="0" hangingPunct="1">
        <a:spcBef>
          <a:spcPts val="0"/>
        </a:spcBef>
        <a:spcAft>
          <a:spcPts val="600"/>
        </a:spcAft>
        <a:buClrTx/>
        <a:buSzPct val="90000"/>
        <a:buFont typeface="Lucida Grande"/>
        <a:buChar char="—"/>
        <a:defRPr kumimoji="0"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314450" indent="-242888" algn="l" rtl="0" eaLnBrk="1" latinLnBrk="0" hangingPunct="1">
        <a:spcBef>
          <a:spcPts val="0"/>
        </a:spcBef>
        <a:spcAft>
          <a:spcPts val="600"/>
        </a:spcAft>
        <a:buClrTx/>
        <a:buSzPct val="100000"/>
        <a:buFont typeface="Lucida Grande"/>
        <a:buChar char="–"/>
        <a:defRPr kumimoji="0"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1543050" indent="-242888" algn="l" rtl="0" eaLnBrk="1" latinLnBrk="0" hangingPunct="1">
        <a:spcBef>
          <a:spcPts val="0"/>
        </a:spcBef>
        <a:spcAft>
          <a:spcPts val="600"/>
        </a:spcAft>
        <a:buClrTx/>
        <a:buFont typeface="Arial"/>
        <a:buChar char="•"/>
        <a:defRPr kumimoji="0" lang="en-US" sz="1800" kern="1200" smtClean="0">
          <a:solidFill>
            <a:schemeClr val="tx1"/>
          </a:solidFill>
          <a:latin typeface="Arial"/>
          <a:ea typeface="+mn-ea"/>
          <a:cs typeface="Arial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6355080"/>
            <a:ext cx="9144000" cy="502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0136"/>
            <a:ext cx="8229600" cy="1251062"/>
          </a:xfrm>
          <a:prstGeom prst="rect">
            <a:avLst/>
          </a:prstGeom>
          <a:effectLst/>
        </p:spPr>
        <p:txBody>
          <a:bodyPr vert="horz" lIns="91440" rIns="45720" rtlCol="0" anchor="b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66863"/>
            <a:ext cx="8229600" cy="4751357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0" name="Rectangle 9"/>
          <p:cNvSpPr/>
          <p:nvPr/>
        </p:nvSpPr>
        <p:spPr bwMode="invGray">
          <a:xfrm>
            <a:off x="1" y="635508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Arial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379731" y="6492857"/>
            <a:ext cx="305254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124A91"/>
                </a:solidFill>
                <a:latin typeface="Arial Narrow" pitchFamily="-80" charset="0"/>
              </a:rPr>
              <a:t>Lawrence Livermore National Laboratory</a:t>
            </a:r>
          </a:p>
        </p:txBody>
      </p:sp>
      <p:pic>
        <p:nvPicPr>
          <p:cNvPr id="13" name="Picture 21" descr="lab_icon_no_box_blue_rgb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480166" y="6535024"/>
            <a:ext cx="231880" cy="211357"/>
          </a:xfrm>
          <a:prstGeom prst="rect">
            <a:avLst/>
          </a:prstGeom>
          <a:noFill/>
          <a:effectLst/>
        </p:spPr>
      </p:pic>
      <p:sp>
        <p:nvSpPr>
          <p:cNvPr id="14" name="TextBox 13"/>
          <p:cNvSpPr txBox="1"/>
          <p:nvPr/>
        </p:nvSpPr>
        <p:spPr>
          <a:xfrm>
            <a:off x="7808114" y="6591164"/>
            <a:ext cx="772006" cy="138499"/>
          </a:xfrm>
          <a:prstGeom prst="rect">
            <a:avLst/>
          </a:prstGeom>
          <a:noFill/>
        </p:spPr>
        <p:txBody>
          <a:bodyPr wrap="none" lIns="0" bIns="0" rtlCol="0" anchor="b" anchorCtr="0">
            <a:spAutoFit/>
          </a:bodyPr>
          <a:lstStyle/>
          <a:p>
            <a:pPr algn="r"/>
            <a:r>
              <a:rPr lang="en-US" sz="600" dirty="0">
                <a:latin typeface="Arial"/>
                <a:cs typeface="Arial"/>
              </a:rPr>
              <a:t>LLNL-PRES-</a:t>
            </a:r>
            <a:r>
              <a:rPr lang="en-US" sz="600" dirty="0" err="1">
                <a:latin typeface="Arial"/>
                <a:cs typeface="Arial"/>
              </a:rPr>
              <a:t>xxxxxx</a:t>
            </a:r>
            <a:endParaRPr lang="en-US" sz="600" dirty="0">
              <a:latin typeface="Arial"/>
              <a:cs typeface="Arial"/>
            </a:endParaRPr>
          </a:p>
        </p:txBody>
      </p:sp>
      <p:sp>
        <p:nvSpPr>
          <p:cNvPr id="19" name="Slide Number Placeholder 7"/>
          <p:cNvSpPr txBox="1">
            <a:spLocks/>
          </p:cNvSpPr>
          <p:nvPr/>
        </p:nvSpPr>
        <p:spPr>
          <a:xfrm>
            <a:off x="8212821" y="6493079"/>
            <a:ext cx="360727" cy="159392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690BD-BADF-4FBD-97E7-557E707EBBB2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rtl="0" eaLnBrk="1" latinLnBrk="0" hangingPunct="1">
        <a:lnSpc>
          <a:spcPct val="100000"/>
        </a:lnSpc>
        <a:spcBef>
          <a:spcPct val="0"/>
        </a:spcBef>
        <a:buNone/>
        <a:defRPr kumimoji="0" sz="3600" b="1" kern="1200">
          <a:solidFill>
            <a:srgbClr val="214A8F"/>
          </a:solidFill>
          <a:effectLst/>
          <a:latin typeface="Arial"/>
          <a:ea typeface="+mj-ea"/>
          <a:cs typeface="Arial"/>
        </a:defRPr>
      </a:lvl1pPr>
    </p:titleStyle>
    <p:bodyStyle>
      <a:lvl1pPr marL="400050" indent="-280988" algn="l" rtl="0" eaLnBrk="1" latinLnBrk="0" hangingPunct="1">
        <a:spcBef>
          <a:spcPts val="1200"/>
        </a:spcBef>
        <a:spcAft>
          <a:spcPts val="600"/>
        </a:spcAft>
        <a:buClr>
          <a:srgbClr val="0D5097"/>
        </a:buClr>
        <a:buSzPct val="90000"/>
        <a:buFont typeface="Wingdings" charset="2"/>
        <a:buChar char="§"/>
        <a:defRPr kumimoji="0"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628650" indent="-215900" algn="l" rtl="0" eaLnBrk="1" latinLnBrk="0" hangingPunct="1">
        <a:spcBef>
          <a:spcPts val="0"/>
        </a:spcBef>
        <a:spcAft>
          <a:spcPts val="600"/>
        </a:spcAft>
        <a:buClrTx/>
        <a:buSzPct val="90000"/>
        <a:buFont typeface="Arial"/>
        <a:buChar char="•"/>
        <a:defRPr kumimoji="0"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027113" indent="-342900" algn="l" rtl="0" eaLnBrk="1" latinLnBrk="0" hangingPunct="1">
        <a:spcBef>
          <a:spcPts val="0"/>
        </a:spcBef>
        <a:spcAft>
          <a:spcPts val="600"/>
        </a:spcAft>
        <a:buClrTx/>
        <a:buSzPct val="90000"/>
        <a:buFont typeface="Lucida Grande"/>
        <a:buChar char="—"/>
        <a:defRPr kumimoji="0"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314450" indent="-242888" algn="l" rtl="0" eaLnBrk="1" latinLnBrk="0" hangingPunct="1">
        <a:spcBef>
          <a:spcPts val="0"/>
        </a:spcBef>
        <a:spcAft>
          <a:spcPts val="600"/>
        </a:spcAft>
        <a:buClrTx/>
        <a:buSzPct val="100000"/>
        <a:buFont typeface="Lucida Grande"/>
        <a:buChar char="–"/>
        <a:defRPr kumimoji="0"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1543050" indent="-242888" algn="l" rtl="0" eaLnBrk="1" latinLnBrk="0" hangingPunct="1">
        <a:spcBef>
          <a:spcPts val="0"/>
        </a:spcBef>
        <a:spcAft>
          <a:spcPts val="600"/>
        </a:spcAft>
        <a:buClrTx/>
        <a:buFont typeface="Arial"/>
        <a:buChar char="•"/>
        <a:defRPr kumimoji="0" lang="en-US" sz="1800" kern="1200" smtClean="0">
          <a:solidFill>
            <a:schemeClr val="tx1"/>
          </a:solidFill>
          <a:latin typeface="Arial"/>
          <a:ea typeface="+mn-ea"/>
          <a:cs typeface="Arial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9DF150-69B5-FC49-BE4B-B9336EC0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6892E-0D34-B442-82EF-1F77AB83A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B77C2-1570-7248-A5F2-14CC46CB9A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6AEEB-475D-DD46-9B1C-CBCC1A09E820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CC0A1-F3F8-124E-A106-BC3371995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8AFF5-6BA2-744E-B42C-77A5BF5E1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36919-2C7E-9243-B876-B9C6B4FE3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jpe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4137E89-8E04-034C-BC58-A7456A59943A}"/>
              </a:ext>
            </a:extLst>
          </p:cNvPr>
          <p:cNvSpPr/>
          <p:nvPr/>
        </p:nvSpPr>
        <p:spPr bwMode="auto">
          <a:xfrm>
            <a:off x="984202" y="1186627"/>
            <a:ext cx="6945251" cy="129830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9F7B25-4A3F-3C4E-B8BD-A50A9A3832E6}"/>
              </a:ext>
            </a:extLst>
          </p:cNvPr>
          <p:cNvSpPr txBox="1"/>
          <p:nvPr/>
        </p:nvSpPr>
        <p:spPr>
          <a:xfrm>
            <a:off x="1058981" y="1186627"/>
            <a:ext cx="242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Mixture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B620D3-6CB4-0041-B1DE-D066D66AD08C}"/>
              </a:ext>
            </a:extLst>
          </p:cNvPr>
          <p:cNvSpPr txBox="1"/>
          <p:nvPr/>
        </p:nvSpPr>
        <p:spPr>
          <a:xfrm>
            <a:off x="1058981" y="1717117"/>
            <a:ext cx="7026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 checking the equal-pressure, equal-temperature mixing solutions derived by Philip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CF023-403F-D74E-8AE7-6A5E6C35ACC5}"/>
              </a:ext>
            </a:extLst>
          </p:cNvPr>
          <p:cNvSpPr/>
          <p:nvPr/>
        </p:nvSpPr>
        <p:spPr bwMode="auto">
          <a:xfrm>
            <a:off x="984202" y="3523814"/>
            <a:ext cx="6945251" cy="16484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537F58-C577-044A-93C2-3E5135B23567}"/>
              </a:ext>
            </a:extLst>
          </p:cNvPr>
          <p:cNvSpPr txBox="1"/>
          <p:nvPr/>
        </p:nvSpPr>
        <p:spPr>
          <a:xfrm>
            <a:off x="984202" y="4448940"/>
            <a:ext cx="6444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Exploring potential scaling law for cold curves generated for a series of elements by the LLNL </a:t>
            </a:r>
            <a:r>
              <a:rPr lang="en-US" i="1" dirty="0" err="1"/>
              <a:t>Purgatorio</a:t>
            </a:r>
            <a:r>
              <a:rPr lang="en-US" i="1" dirty="0"/>
              <a:t>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5A7F39-F5A3-9B48-BF49-36B698083266}"/>
              </a:ext>
            </a:extLst>
          </p:cNvPr>
          <p:cNvSpPr txBox="1"/>
          <p:nvPr/>
        </p:nvSpPr>
        <p:spPr>
          <a:xfrm>
            <a:off x="984202" y="3607577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Single phase</a:t>
            </a:r>
          </a:p>
        </p:txBody>
      </p:sp>
    </p:spTree>
    <p:extLst>
      <p:ext uri="{BB962C8B-B14F-4D97-AF65-F5344CB8AC3E}">
        <p14:creationId xmlns:p14="http://schemas.microsoft.com/office/powerpoint/2010/main" val="1820356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0D40FF1-EE1C-E34D-A8A6-87591DE24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224" y="2063025"/>
            <a:ext cx="5213792" cy="41949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5C7153-1FD8-744A-A830-A78B96F21F9A}"/>
              </a:ext>
            </a:extLst>
          </p:cNvPr>
          <p:cNvSpPr/>
          <p:nvPr/>
        </p:nvSpPr>
        <p:spPr>
          <a:xfrm>
            <a:off x="1765800" y="862696"/>
            <a:ext cx="56124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Ag/  </a:t>
            </a:r>
            <a:r>
              <a:rPr lang="en-US" dirty="0" err="1"/>
              <a:t>Ar</a:t>
            </a:r>
            <a:r>
              <a:rPr lang="en-US" dirty="0"/>
              <a:t>/  Au/  Bi/  Cl/  Cr/  D/  Fe/  Ga/  H/   Kr/  Mg/  Mo/  Ne/  Pb/  Po/  Re/  S/   Sn/  T/   </a:t>
            </a:r>
            <a:r>
              <a:rPr lang="en-US" dirty="0" err="1"/>
              <a:t>Ti</a:t>
            </a:r>
            <a:r>
              <a:rPr lang="en-US" dirty="0"/>
              <a:t>/  Y/   Zr/</a:t>
            </a:r>
          </a:p>
          <a:p>
            <a:r>
              <a:rPr lang="en-US" dirty="0"/>
              <a:t>Al/  As/  Be/  Ce/  Co/  Cu/  F/  Fr/  Ge/  He/  Li/  Mn/  N/   </a:t>
            </a:r>
            <a:r>
              <a:rPr lang="en-US" dirty="0" err="1"/>
              <a:t>Os</a:t>
            </a:r>
            <a:r>
              <a:rPr lang="en-US" dirty="0"/>
              <a:t>/  Pd/  Pt/  Rh/  Se/  Sr/  Ta/  Xe/  Zn/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23A61B-0509-4C4E-B5A2-295AE657556D}"/>
              </a:ext>
            </a:extLst>
          </p:cNvPr>
          <p:cNvSpPr txBox="1"/>
          <p:nvPr/>
        </p:nvSpPr>
        <p:spPr>
          <a:xfrm>
            <a:off x="5674864" y="300844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038146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1C4346-A189-6241-BD82-7C4FFAFC1A73}"/>
                  </a:ext>
                </a:extLst>
              </p:cNvPr>
              <p:cNvSpPr/>
              <p:nvPr/>
            </p:nvSpPr>
            <p:spPr>
              <a:xfrm>
                <a:off x="2286000" y="1992870"/>
                <a:ext cx="4572000" cy="28722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 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𝐴𝑍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4/3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 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1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𝜌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1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𝜌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𝑇𝑆</m:t>
                    </m:r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1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𝜌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   </a:t>
                </a:r>
              </a:p>
              <a:p>
                <a:r>
                  <a:rPr lang="en-US" dirty="0"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 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𝑍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MS Mincho" panose="02020609040205080304" pitchFamily="49" charset="-128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MS Mincho" panose="02020609040205080304" pitchFamily="49" charset="-128"/>
                                          <a:cs typeface="Times New Roman" panose="02020603050405020304" pitchFamily="18" charset="0"/>
                                        </a:rPr>
                                        <m:t>7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MS Mincho" panose="02020609040205080304" pitchFamily="49" charset="-128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1,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1C4346-A189-6241-BD82-7C4FFAFC1A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992870"/>
                <a:ext cx="4572000" cy="28722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36D908F-3597-0E46-B677-4A6CDB529970}"/>
              </a:ext>
            </a:extLst>
          </p:cNvPr>
          <p:cNvSpPr txBox="1"/>
          <p:nvPr/>
        </p:nvSpPr>
        <p:spPr>
          <a:xfrm>
            <a:off x="2666418" y="1514693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Scaling for TF table:</a:t>
            </a:r>
          </a:p>
        </p:txBody>
      </p:sp>
    </p:spTree>
    <p:extLst>
      <p:ext uri="{BB962C8B-B14F-4D97-AF65-F5344CB8AC3E}">
        <p14:creationId xmlns:p14="http://schemas.microsoft.com/office/powerpoint/2010/main" val="581165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, schematic&#10;&#10;Description automatically generated">
            <a:extLst>
              <a:ext uri="{FF2B5EF4-FFF2-40B4-BE49-F238E27FC236}">
                <a16:creationId xmlns:a16="http://schemas.microsoft.com/office/drawing/2014/main" id="{7B9FCE12-C480-F84A-85B3-84751C604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8" t="1309" r="1215" b="18102"/>
          <a:stretch/>
        </p:blipFill>
        <p:spPr>
          <a:xfrm>
            <a:off x="2299063" y="773093"/>
            <a:ext cx="4545873" cy="859722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066DE46E-A797-C746-BD7F-485FAC7C1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276" y="1899731"/>
            <a:ext cx="5730706" cy="41851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6725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8520DF-B26E-E846-B4BD-D5D90BEB1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" t="-8363" r="-1189" b="8363"/>
          <a:stretch/>
        </p:blipFill>
        <p:spPr>
          <a:xfrm>
            <a:off x="292970" y="-156952"/>
            <a:ext cx="8558059" cy="633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28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CE44D4-6459-844F-A4D6-F9487D295912}"/>
              </a:ext>
            </a:extLst>
          </p:cNvPr>
          <p:cNvSpPr txBox="1"/>
          <p:nvPr/>
        </p:nvSpPr>
        <p:spPr>
          <a:xfrm>
            <a:off x="1103743" y="2562578"/>
            <a:ext cx="6936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Free energy modeling of a single phase</a:t>
            </a:r>
          </a:p>
        </p:txBody>
      </p:sp>
    </p:spTree>
    <p:extLst>
      <p:ext uri="{BB962C8B-B14F-4D97-AF65-F5344CB8AC3E}">
        <p14:creationId xmlns:p14="http://schemas.microsoft.com/office/powerpoint/2010/main" val="3047799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9DCED5-0F36-0340-9B52-14BA2F116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652"/>
            <a:ext cx="9144000" cy="5064695"/>
          </a:xfrm>
          <a:prstGeom prst="rect">
            <a:avLst/>
          </a:prstGeom>
        </p:spPr>
      </p:pic>
      <p:sp>
        <p:nvSpPr>
          <p:cNvPr id="5" name="Title 18">
            <a:extLst>
              <a:ext uri="{FF2B5EF4-FFF2-40B4-BE49-F238E27FC236}">
                <a16:creationId xmlns:a16="http://schemas.microsoft.com/office/drawing/2014/main" id="{110308A6-77CA-8648-BFAE-C1A7F1137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218" y="22578"/>
            <a:ext cx="8586793" cy="712984"/>
          </a:xfrm>
        </p:spPr>
        <p:txBody>
          <a:bodyPr/>
          <a:lstStyle/>
          <a:p>
            <a:r>
              <a:rPr lang="en-US" sz="3200" dirty="0">
                <a:solidFill>
                  <a:srgbClr val="1F497D"/>
                </a:solidFill>
              </a:rPr>
              <a:t>Standard decomposition of free energy</a:t>
            </a:r>
          </a:p>
        </p:txBody>
      </p:sp>
    </p:spTree>
    <p:extLst>
      <p:ext uri="{BB962C8B-B14F-4D97-AF65-F5344CB8AC3E}">
        <p14:creationId xmlns:p14="http://schemas.microsoft.com/office/powerpoint/2010/main" val="2131821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BFF9BF-3906-A74E-9364-E7169DAD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919052"/>
            <a:ext cx="7224889" cy="48372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8">
            <a:extLst>
              <a:ext uri="{FF2B5EF4-FFF2-40B4-BE49-F238E27FC236}">
                <a16:creationId xmlns:a16="http://schemas.microsoft.com/office/drawing/2014/main" id="{68026471-95D8-814B-9F8E-D30AA9CD2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3" y="122486"/>
            <a:ext cx="8586793" cy="712984"/>
          </a:xfrm>
        </p:spPr>
        <p:txBody>
          <a:bodyPr/>
          <a:lstStyle/>
          <a:p>
            <a:r>
              <a:rPr lang="en-US" sz="3200" dirty="0">
                <a:solidFill>
                  <a:srgbClr val="1F497D"/>
                </a:solidFill>
              </a:rPr>
              <a:t>Other functions derived from free energy</a:t>
            </a:r>
          </a:p>
        </p:txBody>
      </p:sp>
    </p:spTree>
    <p:extLst>
      <p:ext uri="{BB962C8B-B14F-4D97-AF65-F5344CB8AC3E}">
        <p14:creationId xmlns:p14="http://schemas.microsoft.com/office/powerpoint/2010/main" val="639346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FC0B5-7C40-7043-9DF8-0A01A6140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447258"/>
            <a:ext cx="4722283" cy="23410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299893-7660-0A40-A753-DCF6A0738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11" y="3051758"/>
            <a:ext cx="7777082" cy="29652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7225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435358" y="2214489"/>
            <a:ext cx="4607683" cy="38153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78205" y="247919"/>
            <a:ext cx="4997119" cy="809625"/>
          </a:xfrm>
        </p:spPr>
        <p:txBody>
          <a:bodyPr/>
          <a:lstStyle/>
          <a:p>
            <a:pPr eaLnBrk="1" hangingPunct="1"/>
            <a:r>
              <a:rPr kumimoji="1" lang="en-US" sz="3200" dirty="0">
                <a:solidFill>
                  <a:srgbClr val="1F497D"/>
                </a:solidFill>
              </a:rPr>
              <a:t>Multiphase construction</a:t>
            </a:r>
            <a:endParaRPr lang="en-US" sz="3200" dirty="0">
              <a:solidFill>
                <a:srgbClr val="1F497D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65634" y="1244670"/>
            <a:ext cx="4997118" cy="5018900"/>
            <a:chOff x="35442" y="1215913"/>
            <a:chExt cx="4696045" cy="4927343"/>
          </a:xfrm>
        </p:grpSpPr>
        <p:sp>
          <p:nvSpPr>
            <p:cNvPr id="203779" name="Rectangle 3"/>
            <p:cNvSpPr>
              <a:spLocks noChangeArrowheads="1"/>
            </p:cNvSpPr>
            <p:nvPr/>
          </p:nvSpPr>
          <p:spPr bwMode="auto">
            <a:xfrm>
              <a:off x="47256" y="1525005"/>
              <a:ext cx="4678325" cy="4618251"/>
            </a:xfrm>
            <a:prstGeom prst="rect">
              <a:avLst/>
            </a:prstGeom>
            <a:noFill/>
            <a:ln w="19050" cmpd="sng">
              <a:solidFill>
                <a:srgbClr val="2B53CB"/>
              </a:solidFill>
              <a:miter lim="800000"/>
              <a:headEnd/>
              <a:tailEnd/>
            </a:ln>
            <a:effectLst>
              <a:outerShdw blurRad="63500" dist="17961" dir="2700000" algn="ctr" rotWithShape="0">
                <a:srgbClr val="B3B3B3">
                  <a:alpha val="74998"/>
                </a:srgb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Impact" pitchFamily="33" charset="0"/>
                <a:ea typeface="ＭＳ Ｐゴシック" pitchFamily="33" charset="-128"/>
                <a:cs typeface="ＭＳ Ｐゴシック" pitchFamily="33" charset="-128"/>
              </a:endParaRPr>
            </a:p>
          </p:txBody>
        </p:sp>
        <p:sp>
          <p:nvSpPr>
            <p:cNvPr id="41988" name="Rectangle 4"/>
            <p:cNvSpPr>
              <a:spLocks noChangeArrowheads="1"/>
            </p:cNvSpPr>
            <p:nvPr/>
          </p:nvSpPr>
          <p:spPr bwMode="auto">
            <a:xfrm>
              <a:off x="35442" y="1215913"/>
              <a:ext cx="4696045" cy="337622"/>
            </a:xfrm>
            <a:prstGeom prst="rect">
              <a:avLst/>
            </a:prstGeom>
            <a:solidFill>
              <a:srgbClr val="124A91"/>
            </a:solidFill>
            <a:ln w="3175">
              <a:noFill/>
              <a:miter lim="800000"/>
              <a:headEnd/>
              <a:tailEnd/>
            </a:ln>
            <a:effectLst>
              <a:outerShdw blurRad="63500" dist="17907" dir="2700000">
                <a:srgbClr val="000000">
                  <a:alpha val="75000"/>
                </a:srgb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b="1" dirty="0">
                  <a:solidFill>
                    <a:schemeClr val="bg1"/>
                  </a:solidFill>
                  <a:latin typeface="+mn-lt"/>
                </a:rPr>
                <a:t>Multi-Phase Approach</a:t>
              </a:r>
              <a:endParaRPr lang="en-US" sz="1600" b="1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67890" y="1670381"/>
              <a:ext cx="4642883" cy="52475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 lIns="90487" tIns="44450" rIns="90487" bIns="44450">
              <a:prstTxWarp prst="textNoShape">
                <a:avLst/>
              </a:prstTxWarp>
              <a:spAutoFit/>
            </a:bodyPr>
            <a:lstStyle/>
            <a:p>
              <a:pPr marL="9144" indent="-285750">
                <a:lnSpc>
                  <a:spcPct val="90000"/>
                </a:lnSpc>
                <a:spcBef>
                  <a:spcPts val="200"/>
                </a:spcBef>
                <a:buFont typeface="Arial"/>
                <a:buChar char="•"/>
              </a:pPr>
              <a:r>
                <a:rPr lang="en-US" sz="1400" b="1" dirty="0">
                  <a:solidFill>
                    <a:schemeClr val="tx1"/>
                  </a:solidFill>
                  <a:latin typeface="Helvetica" charset="0"/>
                </a:rPr>
                <a:t>Construct free energy for each phase </a:t>
              </a:r>
            </a:p>
            <a:p>
              <a:pPr marL="9144" indent="-285750">
                <a:spcBef>
                  <a:spcPts val="200"/>
                </a:spcBef>
                <a:buFont typeface="Arial"/>
                <a:buChar char="•"/>
              </a:pPr>
              <a:r>
                <a:rPr lang="en-US" sz="1400" b="1" dirty="0">
                  <a:solidFill>
                    <a:schemeClr val="tx1"/>
                  </a:solidFill>
                  <a:latin typeface="Helvetica" charset="0"/>
                </a:rPr>
                <a:t>Maxwell construction </a:t>
              </a:r>
              <a:r>
                <a:rPr lang="en-US" sz="1400" b="1" dirty="0">
                  <a:solidFill>
                    <a:schemeClr val="tx1"/>
                  </a:solidFill>
                  <a:latin typeface="Helvetica" charset="0"/>
                  <a:sym typeface="Wingdings"/>
                </a:rPr>
                <a:t> </a:t>
              </a:r>
              <a:r>
                <a:rPr lang="en-US" sz="1400" b="1" dirty="0">
                  <a:solidFill>
                    <a:schemeClr val="tx1"/>
                  </a:solidFill>
                  <a:latin typeface="Helvetica" charset="0"/>
                </a:rPr>
                <a:t>Phase transition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24466" y="2406909"/>
              <a:ext cx="3882466" cy="1394780"/>
              <a:chOff x="224466" y="2324211"/>
              <a:chExt cx="3882466" cy="1394780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224466" y="2324211"/>
                <a:ext cx="3882466" cy="1394780"/>
                <a:chOff x="880140" y="2371467"/>
                <a:chExt cx="3882466" cy="1394780"/>
              </a:xfrm>
            </p:grpSpPr>
            <p:pic>
              <p:nvPicPr>
                <p:cNvPr id="26" name="Picture 6" descr="Fig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0140" y="2371467"/>
                  <a:ext cx="2321442" cy="1394780"/>
                </a:xfrm>
                <a:prstGeom prst="rect">
                  <a:avLst/>
                </a:prstGeom>
                <a:noFill/>
                <a:ln w="28575" cmpd="sng"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2961499" y="2431681"/>
                  <a:ext cx="1801107" cy="307777"/>
                </a:xfrm>
                <a:prstGeom prst="rect">
                  <a:avLst/>
                </a:prstGeom>
                <a:noFill/>
                <a:ln w="28575" cmpd="sng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  <a:latin typeface="+mn-lt"/>
                    </a:rPr>
                    <a:t>… for each isotherm</a:t>
                  </a:r>
                </a:p>
              </p:txBody>
            </p:sp>
          </p:grpSp>
          <p:cxnSp>
            <p:nvCxnSpPr>
              <p:cNvPr id="15" name="Straight Connector 14"/>
              <p:cNvCxnSpPr/>
              <p:nvPr/>
            </p:nvCxnSpPr>
            <p:spPr bwMode="auto">
              <a:xfrm>
                <a:off x="915581" y="2900326"/>
                <a:ext cx="5907" cy="634953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>
                <a:off x="1800446" y="3229935"/>
                <a:ext cx="0" cy="314911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7" name="Text Box 7"/>
            <p:cNvSpPr txBox="1">
              <a:spLocks noChangeArrowheads="1"/>
            </p:cNvSpPr>
            <p:nvPr/>
          </p:nvSpPr>
          <p:spPr bwMode="auto">
            <a:xfrm>
              <a:off x="1969534" y="2886228"/>
              <a:ext cx="252047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+mn-lt"/>
                </a:rPr>
                <a:t>F</a:t>
              </a:r>
              <a:r>
                <a:rPr lang="en-US" sz="1400" baseline="-25000" dirty="0">
                  <a:solidFill>
                    <a:srgbClr val="0000FF"/>
                  </a:solidFill>
                  <a:latin typeface="+mn-lt"/>
                </a:rPr>
                <a:t>A</a:t>
              </a:r>
              <a:r>
                <a:rPr lang="en-US" sz="1400" dirty="0">
                  <a:solidFill>
                    <a:srgbClr val="0000FF"/>
                  </a:solidFill>
                  <a:latin typeface="+mn-lt"/>
                </a:rPr>
                <a:t>(V</a:t>
              </a:r>
              <a:r>
                <a:rPr lang="en-US" sz="1400" baseline="-25000" dirty="0">
                  <a:solidFill>
                    <a:srgbClr val="0000FF"/>
                  </a:solidFill>
                  <a:latin typeface="+mn-lt"/>
                </a:rPr>
                <a:t>A</a:t>
              </a:r>
              <a:r>
                <a:rPr lang="en-US" sz="1400" dirty="0">
                  <a:solidFill>
                    <a:srgbClr val="0000FF"/>
                  </a:solidFill>
                  <a:latin typeface="+mn-lt"/>
                </a:rPr>
                <a:t>) </a:t>
              </a:r>
              <a:r>
                <a:rPr lang="en-US" sz="1400" dirty="0">
                  <a:solidFill>
                    <a:srgbClr val="D7140D"/>
                  </a:solidFill>
                  <a:latin typeface="+mn-lt"/>
                </a:rPr>
                <a:t>- F</a:t>
              </a:r>
              <a:r>
                <a:rPr lang="en-US" sz="1400" baseline="-25000" dirty="0">
                  <a:solidFill>
                    <a:srgbClr val="D7140D"/>
                  </a:solidFill>
                  <a:latin typeface="+mn-lt"/>
                </a:rPr>
                <a:t>B</a:t>
              </a:r>
              <a:r>
                <a:rPr lang="en-US" sz="1400" dirty="0">
                  <a:solidFill>
                    <a:srgbClr val="D7140D"/>
                  </a:solidFill>
                  <a:latin typeface="+mn-lt"/>
                </a:rPr>
                <a:t>(V</a:t>
              </a:r>
              <a:r>
                <a:rPr lang="en-US" sz="1400" baseline="-25000" dirty="0">
                  <a:solidFill>
                    <a:srgbClr val="D7140D"/>
                  </a:solidFill>
                  <a:latin typeface="+mn-lt"/>
                </a:rPr>
                <a:t>B</a:t>
              </a:r>
              <a:r>
                <a:rPr lang="en-US" sz="1400" dirty="0">
                  <a:solidFill>
                    <a:srgbClr val="D7140D"/>
                  </a:solidFill>
                  <a:latin typeface="+mn-lt"/>
                </a:rPr>
                <a:t>) </a:t>
              </a:r>
              <a:r>
                <a:rPr lang="en-US" sz="1400" dirty="0">
                  <a:solidFill>
                    <a:srgbClr val="0000FF"/>
                  </a:solidFill>
                  <a:latin typeface="+mn-lt"/>
                </a:rPr>
                <a:t>=</a:t>
              </a:r>
              <a:r>
                <a:rPr lang="en-US" sz="1400" dirty="0">
                  <a:solidFill>
                    <a:srgbClr val="D7140D"/>
                  </a:solidFill>
                  <a:latin typeface="+mn-lt"/>
                </a:rPr>
                <a:t> - P (V</a:t>
              </a:r>
              <a:r>
                <a:rPr lang="en-US" sz="1400" baseline="-25000" dirty="0">
                  <a:solidFill>
                    <a:srgbClr val="D7140D"/>
                  </a:solidFill>
                  <a:latin typeface="+mn-lt"/>
                </a:rPr>
                <a:t>B</a:t>
              </a:r>
              <a:r>
                <a:rPr lang="en-US" sz="1400" dirty="0">
                  <a:solidFill>
                    <a:srgbClr val="D7140D"/>
                  </a:solidFill>
                  <a:latin typeface="+mn-lt"/>
                </a:rPr>
                <a:t> - </a:t>
              </a:r>
              <a:r>
                <a:rPr lang="en-US" sz="1400" dirty="0">
                  <a:solidFill>
                    <a:srgbClr val="0000FF"/>
                  </a:solidFill>
                  <a:latin typeface="+mn-lt"/>
                </a:rPr>
                <a:t>V</a:t>
              </a:r>
              <a:r>
                <a:rPr lang="en-US" sz="1400" baseline="-25000" dirty="0">
                  <a:solidFill>
                    <a:srgbClr val="0000FF"/>
                  </a:solidFill>
                  <a:latin typeface="+mn-lt"/>
                </a:rPr>
                <a:t>A</a:t>
              </a:r>
              <a:r>
                <a:rPr lang="en-US" sz="1400" dirty="0">
                  <a:solidFill>
                    <a:srgbClr val="D7140D"/>
                  </a:solidFill>
                  <a:latin typeface="+mn-lt"/>
                </a:rPr>
                <a:t>)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08659" y="4733504"/>
            <a:ext cx="2470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“Flattened”</a:t>
            </a:r>
          </a:p>
          <a:p>
            <a:r>
              <a:rPr lang="en-US" dirty="0"/>
              <a:t>= NO metastable </a:t>
            </a:r>
          </a:p>
          <a:p>
            <a:r>
              <a:rPr lang="en-US" dirty="0"/>
              <a:t>extensions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1653310" y="3044616"/>
            <a:ext cx="344824" cy="1688888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09F15B8-548B-384F-95CB-333965E67E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96"/>
          <a:stretch/>
        </p:blipFill>
        <p:spPr>
          <a:xfrm>
            <a:off x="5391663" y="682111"/>
            <a:ext cx="3460506" cy="25774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546C5-6AB8-2D43-9B6F-C6429CB031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97"/>
          <a:stretch/>
        </p:blipFill>
        <p:spPr>
          <a:xfrm>
            <a:off x="5444002" y="3454261"/>
            <a:ext cx="3408167" cy="257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13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69033" y="0"/>
            <a:ext cx="8616214" cy="809625"/>
          </a:xfrm>
        </p:spPr>
        <p:txBody>
          <a:bodyPr/>
          <a:lstStyle/>
          <a:p>
            <a:pPr eaLnBrk="1" hangingPunct="1"/>
            <a:r>
              <a:rPr lang="en-US" sz="3200" dirty="0"/>
              <a:t>Cold Curve: Beyond Analytical Functions</a:t>
            </a:r>
          </a:p>
        </p:txBody>
      </p:sp>
      <p:pic>
        <p:nvPicPr>
          <p:cNvPr id="11" name="Picture 5" descr="Fig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86"/>
          <a:stretch/>
        </p:blipFill>
        <p:spPr bwMode="auto">
          <a:xfrm rot="5400000">
            <a:off x="7176511" y="836866"/>
            <a:ext cx="782347" cy="100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98984" y="885711"/>
            <a:ext cx="382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example of Be </a:t>
            </a:r>
            <a:r>
              <a:rPr lang="en-US" dirty="0" err="1"/>
              <a:t>hcp</a:t>
            </a:r>
            <a:r>
              <a:rPr lang="en-US" dirty="0"/>
              <a:t> cold curve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592" y="1357313"/>
            <a:ext cx="5821956" cy="442925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5365750" y="3873500"/>
            <a:ext cx="3341688" cy="1468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29250" y="4061969"/>
            <a:ext cx="3212768" cy="1015252"/>
            <a:chOff x="785813" y="4965257"/>
            <a:chExt cx="3212768" cy="101525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2934" y="5505450"/>
              <a:ext cx="2133600" cy="47505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7"/>
            <a:srcRect r="19347"/>
            <a:stretch/>
          </p:blipFill>
          <p:spPr>
            <a:xfrm>
              <a:off x="785813" y="4965257"/>
              <a:ext cx="3212768" cy="52519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7" name="TextBox 16"/>
          <p:cNvSpPr txBox="1"/>
          <p:nvPr/>
        </p:nvSpPr>
        <p:spPr>
          <a:xfrm>
            <a:off x="3794125" y="3587750"/>
            <a:ext cx="642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40338" y="3168650"/>
            <a:ext cx="63350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DFT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524125" y="3008313"/>
            <a:ext cx="2436813" cy="269875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81626" y="3825875"/>
            <a:ext cx="648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Vinet</a:t>
            </a:r>
            <a:endParaRPr lang="en-US" sz="1600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5000625" y="4564063"/>
            <a:ext cx="317500" cy="71437"/>
          </a:xfrm>
          <a:prstGeom prst="straightConnector1">
            <a:avLst/>
          </a:prstGeom>
          <a:ln w="317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46876" y="4984751"/>
            <a:ext cx="19719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</a:t>
            </a:r>
            <a:r>
              <a:rPr lang="en-US" sz="1600" baseline="-25000" dirty="0"/>
              <a:t>1</a:t>
            </a:r>
            <a:r>
              <a:rPr lang="en-US" sz="1600" dirty="0"/>
              <a:t> does not change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2074" y="1935163"/>
            <a:ext cx="2193947" cy="1862089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27" name="Straight Arrow Connector 26"/>
          <p:cNvCxnSpPr/>
          <p:nvPr/>
        </p:nvCxnSpPr>
        <p:spPr>
          <a:xfrm flipH="1">
            <a:off x="5508625" y="2619375"/>
            <a:ext cx="865189" cy="269875"/>
          </a:xfrm>
          <a:prstGeom prst="straightConnector1">
            <a:avLst/>
          </a:prstGeom>
          <a:ln w="190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306471" y="3296698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Breakpoint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6063" y="4754563"/>
            <a:ext cx="1651639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Soft-sphere model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97384" y="5879987"/>
            <a:ext cx="6879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Traditional treatment of cold curve: using analytical functions</a:t>
            </a:r>
          </a:p>
        </p:txBody>
      </p:sp>
    </p:spTree>
    <p:extLst>
      <p:ext uri="{BB962C8B-B14F-4D97-AF65-F5344CB8AC3E}">
        <p14:creationId xmlns:p14="http://schemas.microsoft.com/office/powerpoint/2010/main" val="3482101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FF1495-6EA9-2147-BA51-301E93FD80C6}"/>
              </a:ext>
            </a:extLst>
          </p:cNvPr>
          <p:cNvSpPr/>
          <p:nvPr/>
        </p:nvSpPr>
        <p:spPr>
          <a:xfrm>
            <a:off x="457199" y="1036935"/>
            <a:ext cx="8088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curvallis.py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--input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Pc_hcp.dat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--back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Pc_hcp.dat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--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region_data_points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15 --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x_max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8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6" name="Picture 5" descr="A close up of a mans face&#10;&#10;Description automatically generated">
            <a:extLst>
              <a:ext uri="{FF2B5EF4-FFF2-40B4-BE49-F238E27FC236}">
                <a16:creationId xmlns:a16="http://schemas.microsoft.com/office/drawing/2014/main" id="{048E480D-0909-E044-A130-A63DE110A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78" y="1906632"/>
            <a:ext cx="6321778" cy="419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724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013_LLNL_template_v2.0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 bwMode="auto">
        <a:solidFill>
          <a:schemeClr val="bg1"/>
        </a:solidFill>
        <a:ln w="9525">
          <a:solidFill>
            <a:schemeClr val="tx1"/>
          </a:solidFill>
          <a:miter lim="800000"/>
          <a:headEnd/>
          <a:tailEnd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tlCol="0" anchor="b">
        <a:prstTxWarp prst="textNoShape">
          <a:avLst/>
        </a:prstTxWarp>
      </a:bodyPr>
      <a:lstStyle>
        <a:defPPr algn="ctr">
          <a:spcBef>
            <a:spcPct val="0"/>
          </a:spcBef>
          <a:defRPr sz="1600" dirty="0">
            <a:solidFill>
              <a:srgbClr val="000000"/>
            </a:solidFill>
          </a:defRPr>
        </a:defPPr>
      </a:lstStyle>
    </a:spDef>
    <a:lnDef>
      <a:spPr>
        <a:ln w="31750" cmpd="sng"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aking_MEOS_for_CP_GF" id="{4B2FB1A0-3128-0D49-92F4-277EB62ADA6F}" vid="{EDA28D9A-4481-2C4E-B7FA-014D4E496B8C}"/>
    </a:ext>
  </a:extLst>
</a:theme>
</file>

<file path=ppt/theme/theme2.xml><?xml version="1.0" encoding="utf-8"?>
<a:theme xmlns:a="http://schemas.openxmlformats.org/drawingml/2006/main" name="1_No Background Colo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 bwMode="auto">
        <a:ln>
          <a:headEnd/>
          <a:tailEnd/>
        </a:ln>
      </a:spPr>
      <a:bodyPr rtlCol="0" anchor="b">
        <a:prstTxWarp prst="textNoShape">
          <a:avLst/>
        </a:prstTxWarp>
      </a:bodyPr>
      <a:lstStyle>
        <a:defPPr algn="ctr">
          <a:spcBef>
            <a:spcPct val="0"/>
          </a:spcBef>
          <a:defRPr sz="1600" dirty="0">
            <a:solidFill>
              <a:srgbClr val="000000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 w="31750" cmpd="sng"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aking_MEOS_for_CP_GF" id="{4B2FB1A0-3128-0D49-92F4-277EB62ADA6F}" vid="{60AF0238-F1BB-9C45-B8DA-44B010F813C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king_MEOS_for_CP_GF" id="{4B2FB1A0-3128-0D49-92F4-277EB62ADA6F}" vid="{A585782C-6DDD-1B41-9FEF-1DAFBB8A23E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2013_LLNL_template_v2</Template>
  <TotalTime>172</TotalTime>
  <Words>281</Words>
  <Application>Microsoft Macintosh PowerPoint</Application>
  <PresentationFormat>On-screen Show (4:3)</PresentationFormat>
  <Paragraphs>39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8" baseType="lpstr">
      <vt:lpstr>Arial</vt:lpstr>
      <vt:lpstr>Arial Narrow</vt:lpstr>
      <vt:lpstr>Calibri</vt:lpstr>
      <vt:lpstr>Calibri Light</vt:lpstr>
      <vt:lpstr>Cambria</vt:lpstr>
      <vt:lpstr>Cambria Math</vt:lpstr>
      <vt:lpstr>Helvetica</vt:lpstr>
      <vt:lpstr>Impact</vt:lpstr>
      <vt:lpstr>Lucida Grande</vt:lpstr>
      <vt:lpstr>Menlo</vt:lpstr>
      <vt:lpstr>Times</vt:lpstr>
      <vt:lpstr>Wingdings</vt:lpstr>
      <vt:lpstr>Wingdings 2</vt:lpstr>
      <vt:lpstr>2013_LLNL_template_v2.04</vt:lpstr>
      <vt:lpstr>1_No Background Color</vt:lpstr>
      <vt:lpstr>Office Theme</vt:lpstr>
      <vt:lpstr>PowerPoint Presentation</vt:lpstr>
      <vt:lpstr>PowerPoint Presentation</vt:lpstr>
      <vt:lpstr>PowerPoint Presentation</vt:lpstr>
      <vt:lpstr>Standard decomposition of free energy</vt:lpstr>
      <vt:lpstr>Other functions derived from free energy</vt:lpstr>
      <vt:lpstr>PowerPoint Presentation</vt:lpstr>
      <vt:lpstr>Multiphase construction</vt:lpstr>
      <vt:lpstr>Cold Curve: Beyond Analytical Functions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Wu, Christine J.</dc:creator>
  <cp:lastModifiedBy>Wu, Christine J.</cp:lastModifiedBy>
  <cp:revision>7</cp:revision>
  <cp:lastPrinted>2010-05-14T20:09:50Z</cp:lastPrinted>
  <dcterms:created xsi:type="dcterms:W3CDTF">2021-02-07T18:31:14Z</dcterms:created>
  <dcterms:modified xsi:type="dcterms:W3CDTF">2021-05-21T18:05:53Z</dcterms:modified>
</cp:coreProperties>
</file>